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Caveat"/>
      <p:regular r:id="rId11"/>
      <p:bold r:id="rId12"/>
    </p:embeddedFont>
    <p:embeddedFont>
      <p:font typeface="Open Sans"/>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Caveat-regular.fntdata"/><Relationship Id="rId10" Type="http://schemas.openxmlformats.org/officeDocument/2006/relationships/slide" Target="slides/slide5.xml"/><Relationship Id="rId13" Type="http://schemas.openxmlformats.org/officeDocument/2006/relationships/font" Target="fonts/OpenSans-regular.fntdata"/><Relationship Id="rId12" Type="http://schemas.openxmlformats.org/officeDocument/2006/relationships/font" Target="fonts/Caveat-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OpenSans-italic.fntdata"/><Relationship Id="rId14" Type="http://schemas.openxmlformats.org/officeDocument/2006/relationships/font" Target="fonts/OpenSans-bold.fntdata"/><Relationship Id="rId16" Type="http://schemas.openxmlformats.org/officeDocument/2006/relationships/font" Target="fonts/OpenSan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bc003890a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bc003890a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bc003890a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bc003890a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bc003890a7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bc003890a7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bc003890a7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2bc003890a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953950" y="838250"/>
            <a:ext cx="7044600" cy="954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 sz="4280">
                <a:latin typeface="Open Sans"/>
                <a:ea typeface="Open Sans"/>
                <a:cs typeface="Open Sans"/>
                <a:sym typeface="Open Sans"/>
              </a:rPr>
              <a:t>St. Therese Catholic School </a:t>
            </a:r>
            <a:endParaRPr sz="4280">
              <a:latin typeface="Open Sans"/>
              <a:ea typeface="Open Sans"/>
              <a:cs typeface="Open Sans"/>
              <a:sym typeface="Open Sans"/>
            </a:endParaRPr>
          </a:p>
        </p:txBody>
      </p:sp>
      <p:sp>
        <p:nvSpPr>
          <p:cNvPr id="55" name="Google Shape;55;p13"/>
          <p:cNvSpPr txBox="1"/>
          <p:nvPr>
            <p:ph idx="1" type="subTitle"/>
          </p:nvPr>
        </p:nvSpPr>
        <p:spPr>
          <a:xfrm>
            <a:off x="215950" y="1891275"/>
            <a:ext cx="8520600" cy="24468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p>
            <a:pPr indent="0" lvl="0" marL="0" rtl="0" algn="ctr">
              <a:spcBef>
                <a:spcPts val="0"/>
              </a:spcBef>
              <a:spcAft>
                <a:spcPts val="0"/>
              </a:spcAft>
              <a:buNone/>
            </a:pPr>
            <a:r>
              <a:rPr lang="en">
                <a:latin typeface="Open Sans"/>
                <a:ea typeface="Open Sans"/>
                <a:cs typeface="Open Sans"/>
                <a:sym typeface="Open Sans"/>
              </a:rPr>
              <a:t>2026 Night with the Stars</a:t>
            </a:r>
            <a:endParaRPr>
              <a:latin typeface="Open Sans"/>
              <a:ea typeface="Open Sans"/>
              <a:cs typeface="Open Sans"/>
              <a:sym typeface="Open Sans"/>
            </a:endParaRPr>
          </a:p>
          <a:p>
            <a:pPr indent="0" lvl="0" marL="0" rtl="0" algn="ctr">
              <a:spcBef>
                <a:spcPts val="0"/>
              </a:spcBef>
              <a:spcAft>
                <a:spcPts val="0"/>
              </a:spcAft>
              <a:buNone/>
            </a:pPr>
            <a:r>
              <a:rPr lang="en">
                <a:latin typeface="Open Sans"/>
                <a:ea typeface="Open Sans"/>
                <a:cs typeface="Open Sans"/>
                <a:sym typeface="Open Sans"/>
              </a:rPr>
              <a:t>S.T.R.E.A.M. Challenge</a:t>
            </a:r>
            <a:endParaRPr>
              <a:latin typeface="Open Sans"/>
              <a:ea typeface="Open Sans"/>
              <a:cs typeface="Open Sans"/>
              <a:sym typeface="Open Sans"/>
            </a:endParaRPr>
          </a:p>
          <a:p>
            <a:pPr indent="0" lvl="0" marL="0" rtl="0" algn="ctr">
              <a:spcBef>
                <a:spcPts val="0"/>
              </a:spcBef>
              <a:spcAft>
                <a:spcPts val="0"/>
              </a:spcAft>
              <a:buNone/>
            </a:pPr>
            <a:r>
              <a:rPr b="1" lang="en" sz="1000">
                <a:latin typeface="Open Sans"/>
                <a:ea typeface="Open Sans"/>
                <a:cs typeface="Open Sans"/>
                <a:sym typeface="Open Sans"/>
              </a:rPr>
              <a:t>S</a:t>
            </a:r>
            <a:r>
              <a:rPr lang="en" sz="1000">
                <a:latin typeface="Open Sans"/>
                <a:ea typeface="Open Sans"/>
                <a:cs typeface="Open Sans"/>
                <a:sym typeface="Open Sans"/>
              </a:rPr>
              <a:t>cience-</a:t>
            </a:r>
            <a:r>
              <a:rPr b="1" lang="en" sz="1000">
                <a:latin typeface="Open Sans"/>
                <a:ea typeface="Open Sans"/>
                <a:cs typeface="Open Sans"/>
                <a:sym typeface="Open Sans"/>
              </a:rPr>
              <a:t>T</a:t>
            </a:r>
            <a:r>
              <a:rPr lang="en" sz="1000">
                <a:latin typeface="Open Sans"/>
                <a:ea typeface="Open Sans"/>
                <a:cs typeface="Open Sans"/>
                <a:sym typeface="Open Sans"/>
              </a:rPr>
              <a:t>echnology-</a:t>
            </a:r>
            <a:r>
              <a:rPr b="1" lang="en" sz="1000">
                <a:latin typeface="Open Sans"/>
                <a:ea typeface="Open Sans"/>
                <a:cs typeface="Open Sans"/>
                <a:sym typeface="Open Sans"/>
              </a:rPr>
              <a:t>R</a:t>
            </a:r>
            <a:r>
              <a:rPr lang="en" sz="1000">
                <a:latin typeface="Open Sans"/>
                <a:ea typeface="Open Sans"/>
                <a:cs typeface="Open Sans"/>
                <a:sym typeface="Open Sans"/>
              </a:rPr>
              <a:t>eligion-</a:t>
            </a:r>
            <a:r>
              <a:rPr b="1" lang="en" sz="1000">
                <a:latin typeface="Open Sans"/>
                <a:ea typeface="Open Sans"/>
                <a:cs typeface="Open Sans"/>
                <a:sym typeface="Open Sans"/>
              </a:rPr>
              <a:t>E</a:t>
            </a:r>
            <a:r>
              <a:rPr lang="en" sz="1000">
                <a:latin typeface="Open Sans"/>
                <a:ea typeface="Open Sans"/>
                <a:cs typeface="Open Sans"/>
                <a:sym typeface="Open Sans"/>
              </a:rPr>
              <a:t>ngineering-</a:t>
            </a:r>
            <a:r>
              <a:rPr b="1" lang="en" sz="1000">
                <a:latin typeface="Open Sans"/>
                <a:ea typeface="Open Sans"/>
                <a:cs typeface="Open Sans"/>
                <a:sym typeface="Open Sans"/>
              </a:rPr>
              <a:t>A</a:t>
            </a:r>
            <a:r>
              <a:rPr lang="en" sz="1000">
                <a:latin typeface="Open Sans"/>
                <a:ea typeface="Open Sans"/>
                <a:cs typeface="Open Sans"/>
                <a:sym typeface="Open Sans"/>
              </a:rPr>
              <a:t>rt-</a:t>
            </a:r>
            <a:r>
              <a:rPr b="1" lang="en" sz="1000">
                <a:latin typeface="Open Sans"/>
                <a:ea typeface="Open Sans"/>
                <a:cs typeface="Open Sans"/>
                <a:sym typeface="Open Sans"/>
              </a:rPr>
              <a:t>M</a:t>
            </a:r>
            <a:r>
              <a:rPr lang="en" sz="1000">
                <a:latin typeface="Open Sans"/>
                <a:ea typeface="Open Sans"/>
                <a:cs typeface="Open Sans"/>
                <a:sym typeface="Open Sans"/>
              </a:rPr>
              <a:t>athematics</a:t>
            </a:r>
            <a:endParaRPr sz="1000">
              <a:latin typeface="Open Sans"/>
              <a:ea typeface="Open Sans"/>
              <a:cs typeface="Open Sans"/>
              <a:sym typeface="Open Sans"/>
            </a:endParaRPr>
          </a:p>
          <a:p>
            <a:pPr indent="0" lvl="0" marL="0" rtl="0" algn="ctr">
              <a:spcBef>
                <a:spcPts val="0"/>
              </a:spcBef>
              <a:spcAft>
                <a:spcPts val="0"/>
              </a:spcAft>
              <a:buNone/>
            </a:pPr>
            <a:r>
              <a:t/>
            </a:r>
            <a:endParaRPr sz="1000">
              <a:latin typeface="Open Sans"/>
              <a:ea typeface="Open Sans"/>
              <a:cs typeface="Open Sans"/>
              <a:sym typeface="Open Sans"/>
            </a:endParaRPr>
          </a:p>
          <a:p>
            <a:pPr indent="0" lvl="0" marL="0" rtl="0" algn="ctr">
              <a:spcBef>
                <a:spcPts val="0"/>
              </a:spcBef>
              <a:spcAft>
                <a:spcPts val="0"/>
              </a:spcAft>
              <a:buNone/>
            </a:pPr>
            <a:r>
              <a:t/>
            </a:r>
            <a:endParaRPr sz="1000">
              <a:latin typeface="Open Sans"/>
              <a:ea typeface="Open Sans"/>
              <a:cs typeface="Open Sans"/>
              <a:sym typeface="Open Sans"/>
            </a:endParaRPr>
          </a:p>
          <a:p>
            <a:pPr indent="0" lvl="0" marL="0" rtl="0" algn="ctr">
              <a:spcBef>
                <a:spcPts val="0"/>
              </a:spcBef>
              <a:spcAft>
                <a:spcPts val="0"/>
              </a:spcAft>
              <a:buNone/>
            </a:pPr>
            <a:r>
              <a:rPr b="1" lang="en" sz="5232">
                <a:latin typeface="Caveat"/>
                <a:ea typeface="Caveat"/>
                <a:cs typeface="Caveat"/>
                <a:sym typeface="Caveat"/>
              </a:rPr>
              <a:t>An Unconventional HOME</a:t>
            </a:r>
            <a:endParaRPr b="1" sz="5232">
              <a:latin typeface="Caveat"/>
              <a:ea typeface="Caveat"/>
              <a:cs typeface="Caveat"/>
              <a:sym typeface="Caveat"/>
            </a:endParaRPr>
          </a:p>
        </p:txBody>
      </p:sp>
      <p:pic>
        <p:nvPicPr>
          <p:cNvPr id="56" name="Google Shape;56;p13"/>
          <p:cNvPicPr preferRelativeResize="0"/>
          <p:nvPr/>
        </p:nvPicPr>
        <p:blipFill>
          <a:blip r:embed="rId3">
            <a:alphaModFix/>
          </a:blip>
          <a:stretch>
            <a:fillRect/>
          </a:stretch>
        </p:blipFill>
        <p:spPr>
          <a:xfrm>
            <a:off x="739350" y="1749075"/>
            <a:ext cx="2008474" cy="1552000"/>
          </a:xfrm>
          <a:prstGeom prst="rect">
            <a:avLst/>
          </a:prstGeom>
          <a:noFill/>
          <a:ln>
            <a:noFill/>
          </a:ln>
        </p:spPr>
      </p:pic>
      <p:pic>
        <p:nvPicPr>
          <p:cNvPr descr="House in snow line and solid icon, New Year concept, Small winter house sign on white background, Christmas home icon in outline style for mobile concept and web design. Vector graphics. (Provided by Getty Images)" id="57" name="Google Shape;57;p13"/>
          <p:cNvPicPr preferRelativeResize="0"/>
          <p:nvPr/>
        </p:nvPicPr>
        <p:blipFill>
          <a:blip r:embed="rId4">
            <a:alphaModFix/>
          </a:blip>
          <a:stretch>
            <a:fillRect/>
          </a:stretch>
        </p:blipFill>
        <p:spPr>
          <a:xfrm>
            <a:off x="1700501" y="4191001"/>
            <a:ext cx="1121024" cy="1121024"/>
          </a:xfrm>
          <a:prstGeom prst="rect">
            <a:avLst/>
          </a:prstGeom>
          <a:noFill/>
          <a:ln>
            <a:noFill/>
          </a:ln>
        </p:spPr>
      </p:pic>
      <p:pic>
        <p:nvPicPr>
          <p:cNvPr descr="House in snow line and solid icon, New Year concept, Small winter house sign on white background, Christmas home icon in outline style for mobile concept and web design. Vector graphics. (Provided by Getty Images)" id="58" name="Google Shape;58;p13"/>
          <p:cNvPicPr preferRelativeResize="0"/>
          <p:nvPr/>
        </p:nvPicPr>
        <p:blipFill>
          <a:blip r:embed="rId4">
            <a:alphaModFix/>
          </a:blip>
          <a:stretch>
            <a:fillRect/>
          </a:stretch>
        </p:blipFill>
        <p:spPr>
          <a:xfrm>
            <a:off x="3003976" y="4191001"/>
            <a:ext cx="1121024" cy="1121024"/>
          </a:xfrm>
          <a:prstGeom prst="rect">
            <a:avLst/>
          </a:prstGeom>
          <a:noFill/>
          <a:ln>
            <a:noFill/>
          </a:ln>
        </p:spPr>
      </p:pic>
      <p:pic>
        <p:nvPicPr>
          <p:cNvPr descr="House in snow line and solid icon, New Year concept, Small winter house sign on white background, Christmas home icon in outline style for mobile concept and web design. Vector graphics. (Provided by Getty Images)" id="59" name="Google Shape;59;p13"/>
          <p:cNvPicPr preferRelativeResize="0"/>
          <p:nvPr/>
        </p:nvPicPr>
        <p:blipFill>
          <a:blip r:embed="rId4">
            <a:alphaModFix/>
          </a:blip>
          <a:stretch>
            <a:fillRect/>
          </a:stretch>
        </p:blipFill>
        <p:spPr>
          <a:xfrm>
            <a:off x="4361226" y="4191001"/>
            <a:ext cx="1121024" cy="1121024"/>
          </a:xfrm>
          <a:prstGeom prst="rect">
            <a:avLst/>
          </a:prstGeom>
          <a:noFill/>
          <a:ln>
            <a:noFill/>
          </a:ln>
        </p:spPr>
      </p:pic>
      <p:pic>
        <p:nvPicPr>
          <p:cNvPr descr="House in snow line and solid icon, New Year concept, Small winter house sign on white background, Christmas home icon in outline style for mobile concept and web design. Vector graphics. (Provided by Getty Images)" id="60" name="Google Shape;60;p13"/>
          <p:cNvPicPr preferRelativeResize="0"/>
          <p:nvPr/>
        </p:nvPicPr>
        <p:blipFill>
          <a:blip r:embed="rId4">
            <a:alphaModFix/>
          </a:blip>
          <a:stretch>
            <a:fillRect/>
          </a:stretch>
        </p:blipFill>
        <p:spPr>
          <a:xfrm>
            <a:off x="5917501" y="4191001"/>
            <a:ext cx="1121024" cy="1121024"/>
          </a:xfrm>
          <a:prstGeom prst="rect">
            <a:avLst/>
          </a:prstGeom>
          <a:noFill/>
          <a:ln>
            <a:noFill/>
          </a:ln>
        </p:spPr>
      </p:pic>
      <p:pic>
        <p:nvPicPr>
          <p:cNvPr descr="House in snow line and solid icon, New Year concept, Small winter house sign on white background, Christmas home icon in outline style for mobile concept and web design. Vector graphics. (Provided by Getty Images)" id="61" name="Google Shape;61;p13"/>
          <p:cNvPicPr preferRelativeResize="0"/>
          <p:nvPr/>
        </p:nvPicPr>
        <p:blipFill>
          <a:blip r:embed="rId4">
            <a:alphaModFix/>
          </a:blip>
          <a:stretch>
            <a:fillRect/>
          </a:stretch>
        </p:blipFill>
        <p:spPr>
          <a:xfrm>
            <a:off x="7473776" y="4191001"/>
            <a:ext cx="1121024" cy="1121024"/>
          </a:xfrm>
          <a:prstGeom prst="rect">
            <a:avLst/>
          </a:prstGeom>
          <a:noFill/>
          <a:ln>
            <a:noFill/>
          </a:ln>
        </p:spPr>
      </p:pic>
      <p:pic>
        <p:nvPicPr>
          <p:cNvPr descr="House in snow line and solid icon, New Year concept, Small winter house sign on white background, Christmas home icon in outline style for mobile concept and web design. Vector graphics. (Provided by Getty Images)" id="62" name="Google Shape;62;p13"/>
          <p:cNvPicPr preferRelativeResize="0"/>
          <p:nvPr/>
        </p:nvPicPr>
        <p:blipFill>
          <a:blip r:embed="rId4">
            <a:alphaModFix/>
          </a:blip>
          <a:stretch>
            <a:fillRect/>
          </a:stretch>
        </p:blipFill>
        <p:spPr>
          <a:xfrm>
            <a:off x="397026" y="4191001"/>
            <a:ext cx="1121024" cy="11210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2466">
                <a:latin typeface="Open Sans"/>
                <a:ea typeface="Open Sans"/>
                <a:cs typeface="Open Sans"/>
                <a:sym typeface="Open Sans"/>
              </a:rPr>
              <a:t>In James and the Giant Peach, James lives in a peach pit in Central Park. Your </a:t>
            </a:r>
            <a:r>
              <a:rPr lang="en" sz="2466">
                <a:latin typeface="Open Sans"/>
                <a:ea typeface="Open Sans"/>
                <a:cs typeface="Open Sans"/>
                <a:sym typeface="Open Sans"/>
              </a:rPr>
              <a:t>Challenge is to build a </a:t>
            </a:r>
            <a:r>
              <a:rPr lang="en" sz="2466">
                <a:latin typeface="Open Sans"/>
                <a:ea typeface="Open Sans"/>
                <a:cs typeface="Open Sans"/>
                <a:sym typeface="Open Sans"/>
              </a:rPr>
              <a:t>unconventional</a:t>
            </a:r>
            <a:r>
              <a:rPr lang="en" sz="2466">
                <a:latin typeface="Open Sans"/>
                <a:ea typeface="Open Sans"/>
                <a:cs typeface="Open Sans"/>
                <a:sym typeface="Open Sans"/>
              </a:rPr>
              <a:t> home for your mystery insect. </a:t>
            </a:r>
            <a:endParaRPr sz="2466"/>
          </a:p>
          <a:p>
            <a:pPr indent="0" lvl="0" marL="0" rtl="0" algn="l">
              <a:spcBef>
                <a:spcPts val="0"/>
              </a:spcBef>
              <a:spcAft>
                <a:spcPts val="0"/>
              </a:spcAft>
              <a:buNone/>
            </a:pPr>
            <a:r>
              <a:t/>
            </a:r>
            <a:endParaRPr/>
          </a:p>
        </p:txBody>
      </p:sp>
      <p:sp>
        <p:nvSpPr>
          <p:cNvPr id="68" name="Google Shape;68;p14"/>
          <p:cNvSpPr txBox="1"/>
          <p:nvPr>
            <p:ph idx="1" type="body"/>
          </p:nvPr>
        </p:nvSpPr>
        <p:spPr>
          <a:xfrm>
            <a:off x="311700" y="1478750"/>
            <a:ext cx="8520600" cy="34341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None/>
            </a:pPr>
            <a:r>
              <a:rPr lang="en">
                <a:latin typeface="Open Sans"/>
                <a:ea typeface="Open Sans"/>
                <a:cs typeface="Open Sans"/>
                <a:sym typeface="Open Sans"/>
              </a:rPr>
              <a:t>Parameters: </a:t>
            </a:r>
            <a:endParaRPr>
              <a:latin typeface="Open Sans"/>
              <a:ea typeface="Open Sans"/>
              <a:cs typeface="Open Sans"/>
              <a:sym typeface="Open Sans"/>
            </a:endParaRPr>
          </a:p>
          <a:p>
            <a:pPr indent="-317182" lvl="0" marL="457200" rtl="0" algn="l">
              <a:lnSpc>
                <a:spcPct val="115000"/>
              </a:lnSpc>
              <a:spcBef>
                <a:spcPts val="1200"/>
              </a:spcBef>
              <a:spcAft>
                <a:spcPts val="0"/>
              </a:spcAft>
              <a:buSzPct val="100000"/>
              <a:buFont typeface="Open Sans"/>
              <a:buAutoNum type="arabicPeriod"/>
            </a:pPr>
            <a:r>
              <a:rPr lang="en">
                <a:latin typeface="Open Sans"/>
                <a:ea typeface="Open Sans"/>
                <a:cs typeface="Open Sans"/>
                <a:sym typeface="Open Sans"/>
              </a:rPr>
              <a:t>Your goal is to build an </a:t>
            </a:r>
            <a:r>
              <a:rPr lang="en">
                <a:latin typeface="Open Sans"/>
                <a:ea typeface="Open Sans"/>
                <a:cs typeface="Open Sans"/>
                <a:sym typeface="Open Sans"/>
              </a:rPr>
              <a:t>unconventional</a:t>
            </a:r>
            <a:r>
              <a:rPr lang="en">
                <a:latin typeface="Open Sans"/>
                <a:ea typeface="Open Sans"/>
                <a:cs typeface="Open Sans"/>
                <a:sym typeface="Open Sans"/>
              </a:rPr>
              <a:t> home for your mystery insect. </a:t>
            </a:r>
            <a:endParaRPr>
              <a:latin typeface="Open Sans"/>
              <a:ea typeface="Open Sans"/>
              <a:cs typeface="Open Sans"/>
              <a:sym typeface="Open Sans"/>
            </a:endParaRPr>
          </a:p>
          <a:p>
            <a:pPr indent="-297497" lvl="1" marL="914400" rtl="0" algn="l">
              <a:lnSpc>
                <a:spcPct val="115000"/>
              </a:lnSpc>
              <a:spcBef>
                <a:spcPts val="0"/>
              </a:spcBef>
              <a:spcAft>
                <a:spcPts val="0"/>
              </a:spcAft>
              <a:buSzPct val="100000"/>
              <a:buFont typeface="Open Sans"/>
              <a:buAutoNum type="alphaLcPeriod"/>
            </a:pPr>
            <a:r>
              <a:rPr lang="en">
                <a:latin typeface="Open Sans"/>
                <a:ea typeface="Open Sans"/>
                <a:cs typeface="Open Sans"/>
                <a:sym typeface="Open Sans"/>
              </a:rPr>
              <a:t>Your home must have a component that opens and shuts for insect to get in and out. Does your insect fly? Crawl? </a:t>
            </a:r>
            <a:endParaRPr>
              <a:latin typeface="Open Sans"/>
              <a:ea typeface="Open Sans"/>
              <a:cs typeface="Open Sans"/>
              <a:sym typeface="Open Sans"/>
            </a:endParaRPr>
          </a:p>
          <a:p>
            <a:pPr indent="-297497" lvl="1" marL="914400" rtl="0" algn="l">
              <a:lnSpc>
                <a:spcPct val="115000"/>
              </a:lnSpc>
              <a:spcBef>
                <a:spcPts val="0"/>
              </a:spcBef>
              <a:spcAft>
                <a:spcPts val="0"/>
              </a:spcAft>
              <a:buSzPct val="100000"/>
              <a:buFont typeface="Open Sans"/>
              <a:buAutoNum type="alphaLcPeriod"/>
            </a:pPr>
            <a:r>
              <a:rPr lang="en">
                <a:latin typeface="Open Sans"/>
                <a:ea typeface="Open Sans"/>
                <a:cs typeface="Open Sans"/>
                <a:sym typeface="Open Sans"/>
              </a:rPr>
              <a:t>You must build in 3 elements your unconventional home that help your insect to survive (ex; water, food, place to exercise or move)</a:t>
            </a:r>
            <a:endParaRPr>
              <a:latin typeface="Open Sans"/>
              <a:ea typeface="Open Sans"/>
              <a:cs typeface="Open Sans"/>
              <a:sym typeface="Open Sans"/>
            </a:endParaRPr>
          </a:p>
          <a:p>
            <a:pPr indent="-317182" lvl="0" marL="457200" rtl="0" algn="l">
              <a:lnSpc>
                <a:spcPct val="115000"/>
              </a:lnSpc>
              <a:spcBef>
                <a:spcPts val="0"/>
              </a:spcBef>
              <a:spcAft>
                <a:spcPts val="0"/>
              </a:spcAft>
              <a:buSzPct val="100000"/>
              <a:buFont typeface="Open Sans"/>
              <a:buAutoNum type="arabicPeriod"/>
            </a:pPr>
            <a:r>
              <a:rPr lang="en">
                <a:latin typeface="Open Sans"/>
                <a:ea typeface="Open Sans"/>
                <a:cs typeface="Open Sans"/>
                <a:sym typeface="Open Sans"/>
              </a:rPr>
              <a:t>You need to make sure your unconventional home meets the needs of your insect-you may need to do some research!</a:t>
            </a:r>
            <a:endParaRPr>
              <a:latin typeface="Open Sans"/>
              <a:ea typeface="Open Sans"/>
              <a:cs typeface="Open Sans"/>
              <a:sym typeface="Open Sans"/>
            </a:endParaRPr>
          </a:p>
          <a:p>
            <a:pPr indent="-317182" lvl="0" marL="457200" rtl="0" algn="l">
              <a:lnSpc>
                <a:spcPct val="115000"/>
              </a:lnSpc>
              <a:spcBef>
                <a:spcPts val="0"/>
              </a:spcBef>
              <a:spcAft>
                <a:spcPts val="0"/>
              </a:spcAft>
              <a:buSzPct val="100000"/>
              <a:buFont typeface="Open Sans"/>
              <a:buAutoNum type="arabicPeriod"/>
            </a:pPr>
            <a:r>
              <a:rPr lang="en">
                <a:latin typeface="Open Sans"/>
                <a:ea typeface="Open Sans"/>
                <a:cs typeface="Open Sans"/>
                <a:sym typeface="Open Sans"/>
              </a:rPr>
              <a:t>You may work on this as a family and submit only one project for your family or each child may work on their own project. </a:t>
            </a:r>
            <a:endParaRPr>
              <a:latin typeface="Open Sans"/>
              <a:ea typeface="Open Sans"/>
              <a:cs typeface="Open Sans"/>
              <a:sym typeface="Open Sans"/>
            </a:endParaRPr>
          </a:p>
          <a:p>
            <a:pPr indent="-317182" lvl="0" marL="457200" rtl="0" algn="l">
              <a:lnSpc>
                <a:spcPct val="115000"/>
              </a:lnSpc>
              <a:spcBef>
                <a:spcPts val="0"/>
              </a:spcBef>
              <a:spcAft>
                <a:spcPts val="0"/>
              </a:spcAft>
              <a:buSzPct val="100000"/>
              <a:buFont typeface="Open Sans"/>
              <a:buAutoNum type="arabicPeriod"/>
            </a:pPr>
            <a:r>
              <a:rPr lang="en">
                <a:latin typeface="Open Sans"/>
                <a:ea typeface="Open Sans"/>
                <a:cs typeface="Open Sans"/>
                <a:sym typeface="Open Sans"/>
              </a:rPr>
              <a:t>Must be built on a flat surface no more than 12” by 12”.</a:t>
            </a:r>
            <a:endParaRPr>
              <a:latin typeface="Open Sans"/>
              <a:ea typeface="Open Sans"/>
              <a:cs typeface="Open Sans"/>
              <a:sym typeface="Open Sans"/>
            </a:endParaRPr>
          </a:p>
          <a:p>
            <a:pPr indent="-317182" lvl="0" marL="457200" rtl="0" algn="l">
              <a:lnSpc>
                <a:spcPct val="115000"/>
              </a:lnSpc>
              <a:spcBef>
                <a:spcPts val="0"/>
              </a:spcBef>
              <a:spcAft>
                <a:spcPts val="0"/>
              </a:spcAft>
              <a:buSzPct val="100000"/>
              <a:buFont typeface="Open Sans"/>
              <a:buAutoNum type="arabicPeriod"/>
            </a:pPr>
            <a:r>
              <a:rPr lang="en">
                <a:latin typeface="Open Sans"/>
                <a:ea typeface="Open Sans"/>
                <a:cs typeface="Open Sans"/>
                <a:sym typeface="Open Sans"/>
              </a:rPr>
              <a:t>Your unconventional home must be built by you or together with your family. Feel free to use materials you may already have such as paper, string, pipe cleaners, popsicle sticks, straws, paint. </a:t>
            </a:r>
            <a:endParaRPr>
              <a:latin typeface="Open Sans"/>
              <a:ea typeface="Open Sans"/>
              <a:cs typeface="Open Sans"/>
              <a:sym typeface="Open Sans"/>
            </a:endParaRPr>
          </a:p>
          <a:p>
            <a:pPr indent="-317182" lvl="0" marL="457200" rtl="0" algn="l">
              <a:lnSpc>
                <a:spcPct val="115000"/>
              </a:lnSpc>
              <a:spcBef>
                <a:spcPts val="0"/>
              </a:spcBef>
              <a:spcAft>
                <a:spcPts val="0"/>
              </a:spcAft>
              <a:buSzPct val="100000"/>
              <a:buFont typeface="Open Sans"/>
              <a:buAutoNum type="arabicPeriod"/>
            </a:pPr>
            <a:r>
              <a:rPr lang="en">
                <a:latin typeface="Open Sans"/>
                <a:ea typeface="Open Sans"/>
                <a:cs typeface="Open Sans"/>
                <a:sym typeface="Open Sans"/>
              </a:rPr>
              <a:t>Please bring the 3 Project Sheets with your enclosure to Night with the Stars.</a:t>
            </a:r>
            <a:endParaRPr>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311700" y="299375"/>
            <a:ext cx="8520600" cy="351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SzPct val="44152"/>
              <a:buNone/>
            </a:pPr>
            <a:r>
              <a:rPr lang="en" sz="2242">
                <a:latin typeface="Open Sans"/>
                <a:ea typeface="Open Sans"/>
                <a:cs typeface="Open Sans"/>
                <a:sym typeface="Open Sans"/>
              </a:rPr>
              <a:t>Project Sheet 1: </a:t>
            </a:r>
            <a:r>
              <a:rPr lang="en" sz="2242">
                <a:latin typeface="Open Sans"/>
                <a:ea typeface="Open Sans"/>
                <a:cs typeface="Open Sans"/>
                <a:sym typeface="Open Sans"/>
              </a:rPr>
              <a:t>Unconventional</a:t>
            </a:r>
            <a:r>
              <a:rPr lang="en" sz="2242">
                <a:latin typeface="Open Sans"/>
                <a:ea typeface="Open Sans"/>
                <a:cs typeface="Open Sans"/>
                <a:sym typeface="Open Sans"/>
              </a:rPr>
              <a:t> Home</a:t>
            </a:r>
            <a:r>
              <a:rPr lang="en" sz="2242">
                <a:latin typeface="Open Sans"/>
                <a:ea typeface="Open Sans"/>
                <a:cs typeface="Open Sans"/>
                <a:sym typeface="Open Sans"/>
              </a:rPr>
              <a:t> Research</a:t>
            </a:r>
            <a:r>
              <a:rPr lang="en" sz="2020">
                <a:latin typeface="Open Sans"/>
                <a:ea typeface="Open Sans"/>
                <a:cs typeface="Open Sans"/>
                <a:sym typeface="Open Sans"/>
              </a:rPr>
              <a:t> </a:t>
            </a:r>
            <a:endParaRPr sz="2020">
              <a:latin typeface="Open Sans"/>
              <a:ea typeface="Open Sans"/>
              <a:cs typeface="Open Sans"/>
              <a:sym typeface="Open Sans"/>
            </a:endParaRPr>
          </a:p>
        </p:txBody>
      </p:sp>
      <p:sp>
        <p:nvSpPr>
          <p:cNvPr id="74" name="Google Shape;74;p15"/>
          <p:cNvSpPr txBox="1"/>
          <p:nvPr>
            <p:ph idx="1" type="body"/>
          </p:nvPr>
        </p:nvSpPr>
        <p:spPr>
          <a:xfrm>
            <a:off x="311700" y="841425"/>
            <a:ext cx="2321100" cy="7830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400">
                <a:latin typeface="Open Sans"/>
                <a:ea typeface="Open Sans"/>
                <a:cs typeface="Open Sans"/>
                <a:sym typeface="Open Sans"/>
              </a:rPr>
              <a:t>Insect:</a:t>
            </a:r>
            <a:endParaRPr sz="1400">
              <a:latin typeface="Open Sans"/>
              <a:ea typeface="Open Sans"/>
              <a:cs typeface="Open Sans"/>
              <a:sym typeface="Open Sans"/>
            </a:endParaRPr>
          </a:p>
        </p:txBody>
      </p:sp>
      <p:sp>
        <p:nvSpPr>
          <p:cNvPr id="75" name="Google Shape;75;p15"/>
          <p:cNvSpPr txBox="1"/>
          <p:nvPr>
            <p:ph idx="1" type="body"/>
          </p:nvPr>
        </p:nvSpPr>
        <p:spPr>
          <a:xfrm>
            <a:off x="311700" y="2407425"/>
            <a:ext cx="2321100" cy="2238300"/>
          </a:xfrm>
          <a:prstGeom prst="rect">
            <a:avLst/>
          </a:prstGeom>
          <a:solidFill>
            <a:schemeClr val="lt1"/>
          </a:solidFill>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200"/>
              <a:t>How and what does your insect eat? </a:t>
            </a:r>
            <a:endParaRPr sz="1200"/>
          </a:p>
        </p:txBody>
      </p:sp>
      <p:sp>
        <p:nvSpPr>
          <p:cNvPr id="76" name="Google Shape;76;p15"/>
          <p:cNvSpPr txBox="1"/>
          <p:nvPr>
            <p:ph idx="1" type="body"/>
          </p:nvPr>
        </p:nvSpPr>
        <p:spPr>
          <a:xfrm>
            <a:off x="311700" y="1624425"/>
            <a:ext cx="2321100" cy="7830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400">
                <a:latin typeface="Open Sans"/>
                <a:ea typeface="Open Sans"/>
                <a:cs typeface="Open Sans"/>
                <a:sym typeface="Open Sans"/>
              </a:rPr>
              <a:t>Insect’s Unique Needs</a:t>
            </a:r>
            <a:endParaRPr sz="1400">
              <a:latin typeface="Open Sans"/>
              <a:ea typeface="Open Sans"/>
              <a:cs typeface="Open Sans"/>
              <a:sym typeface="Open Sans"/>
            </a:endParaRPr>
          </a:p>
        </p:txBody>
      </p:sp>
      <p:sp>
        <p:nvSpPr>
          <p:cNvPr id="77" name="Google Shape;77;p15"/>
          <p:cNvSpPr txBox="1"/>
          <p:nvPr>
            <p:ph idx="1" type="body"/>
          </p:nvPr>
        </p:nvSpPr>
        <p:spPr>
          <a:xfrm>
            <a:off x="2632800" y="841425"/>
            <a:ext cx="6086100" cy="12582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200">
                <a:latin typeface="Open Sans"/>
                <a:ea typeface="Open Sans"/>
                <a:cs typeface="Open Sans"/>
                <a:sym typeface="Open Sans"/>
              </a:rPr>
              <a:t>Description of Natural Habitat</a:t>
            </a:r>
            <a:endParaRPr sz="1200">
              <a:latin typeface="Open Sans"/>
              <a:ea typeface="Open Sans"/>
              <a:cs typeface="Open Sans"/>
              <a:sym typeface="Open Sans"/>
            </a:endParaRPr>
          </a:p>
        </p:txBody>
      </p:sp>
      <p:sp>
        <p:nvSpPr>
          <p:cNvPr id="78" name="Google Shape;78;p15"/>
          <p:cNvSpPr txBox="1"/>
          <p:nvPr>
            <p:ph idx="1" type="body"/>
          </p:nvPr>
        </p:nvSpPr>
        <p:spPr>
          <a:xfrm>
            <a:off x="2632800" y="2099625"/>
            <a:ext cx="6086100" cy="11346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200">
                <a:latin typeface="Open Sans"/>
                <a:ea typeface="Open Sans"/>
                <a:cs typeface="Open Sans"/>
                <a:sym typeface="Open Sans"/>
              </a:rPr>
              <a:t>Description of your </a:t>
            </a:r>
            <a:r>
              <a:rPr lang="en" sz="1200">
                <a:latin typeface="Open Sans"/>
                <a:ea typeface="Open Sans"/>
                <a:cs typeface="Open Sans"/>
                <a:sym typeface="Open Sans"/>
              </a:rPr>
              <a:t>Unconventional</a:t>
            </a:r>
            <a:r>
              <a:rPr lang="en" sz="1200">
                <a:latin typeface="Open Sans"/>
                <a:ea typeface="Open Sans"/>
                <a:cs typeface="Open Sans"/>
                <a:sym typeface="Open Sans"/>
              </a:rPr>
              <a:t> Home</a:t>
            </a:r>
            <a:endParaRPr sz="1400">
              <a:latin typeface="Open Sans"/>
              <a:ea typeface="Open Sans"/>
              <a:cs typeface="Open Sans"/>
              <a:sym typeface="Open Sans"/>
            </a:endParaRPr>
          </a:p>
        </p:txBody>
      </p:sp>
      <p:pic>
        <p:nvPicPr>
          <p:cNvPr id="79" name="Google Shape;79;p15"/>
          <p:cNvPicPr preferRelativeResize="0"/>
          <p:nvPr/>
        </p:nvPicPr>
        <p:blipFill>
          <a:blip r:embed="rId3">
            <a:alphaModFix/>
          </a:blip>
          <a:stretch>
            <a:fillRect/>
          </a:stretch>
        </p:blipFill>
        <p:spPr>
          <a:xfrm>
            <a:off x="7538600" y="-228600"/>
            <a:ext cx="2008474" cy="1552000"/>
          </a:xfrm>
          <a:prstGeom prst="rect">
            <a:avLst/>
          </a:prstGeom>
          <a:noFill/>
          <a:ln>
            <a:noFill/>
          </a:ln>
        </p:spPr>
      </p:pic>
      <p:sp>
        <p:nvSpPr>
          <p:cNvPr id="80" name="Google Shape;80;p15"/>
          <p:cNvSpPr txBox="1"/>
          <p:nvPr>
            <p:ph idx="1" type="body"/>
          </p:nvPr>
        </p:nvSpPr>
        <p:spPr>
          <a:xfrm>
            <a:off x="2632800" y="3234225"/>
            <a:ext cx="6086100" cy="14115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200">
                <a:latin typeface="Open Sans"/>
                <a:ea typeface="Open Sans"/>
                <a:cs typeface="Open Sans"/>
                <a:sym typeface="Open Sans"/>
              </a:rPr>
              <a:t>What role does your insect play in our food cycle? How does it help? </a:t>
            </a:r>
            <a:endParaRPr sz="1400">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6"/>
          <p:cNvSpPr txBox="1"/>
          <p:nvPr>
            <p:ph type="title"/>
          </p:nvPr>
        </p:nvSpPr>
        <p:spPr>
          <a:xfrm>
            <a:off x="250375" y="43737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lang="en" sz="2020">
                <a:latin typeface="Open Sans"/>
                <a:ea typeface="Open Sans"/>
                <a:cs typeface="Open Sans"/>
                <a:sym typeface="Open Sans"/>
              </a:rPr>
              <a:t>Project Sheet 2: Unconventional Home</a:t>
            </a:r>
            <a:r>
              <a:rPr lang="en" sz="2020">
                <a:latin typeface="Open Sans"/>
                <a:ea typeface="Open Sans"/>
                <a:cs typeface="Open Sans"/>
                <a:sym typeface="Open Sans"/>
              </a:rPr>
              <a:t> Project Reflection</a:t>
            </a:r>
            <a:endParaRPr sz="2020">
              <a:latin typeface="Open Sans"/>
              <a:ea typeface="Open Sans"/>
              <a:cs typeface="Open Sans"/>
              <a:sym typeface="Open Sans"/>
            </a:endParaRPr>
          </a:p>
        </p:txBody>
      </p:sp>
      <p:sp>
        <p:nvSpPr>
          <p:cNvPr id="86" name="Google Shape;86;p16"/>
          <p:cNvSpPr txBox="1"/>
          <p:nvPr>
            <p:ph idx="1" type="body"/>
          </p:nvPr>
        </p:nvSpPr>
        <p:spPr>
          <a:xfrm>
            <a:off x="311700" y="863550"/>
            <a:ext cx="4260300" cy="1757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400"/>
              <a:t>Were you </a:t>
            </a:r>
            <a:r>
              <a:rPr lang="en" sz="1400"/>
              <a:t>successful in this challenge? Why or why not?</a:t>
            </a:r>
            <a:endParaRPr sz="1400"/>
          </a:p>
        </p:txBody>
      </p:sp>
      <p:sp>
        <p:nvSpPr>
          <p:cNvPr id="87" name="Google Shape;87;p16"/>
          <p:cNvSpPr txBox="1"/>
          <p:nvPr>
            <p:ph idx="1" type="body"/>
          </p:nvPr>
        </p:nvSpPr>
        <p:spPr>
          <a:xfrm>
            <a:off x="311700" y="2620950"/>
            <a:ext cx="4260300" cy="21921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400"/>
              <a:t>What did you learn about </a:t>
            </a:r>
            <a:r>
              <a:rPr lang="en" sz="1400"/>
              <a:t>construction</a:t>
            </a:r>
            <a:r>
              <a:rPr lang="en" sz="1400"/>
              <a:t> and engineering from this challenge?</a:t>
            </a:r>
            <a:endParaRPr sz="1400"/>
          </a:p>
        </p:txBody>
      </p:sp>
      <p:sp>
        <p:nvSpPr>
          <p:cNvPr id="88" name="Google Shape;88;p16"/>
          <p:cNvSpPr txBox="1"/>
          <p:nvPr>
            <p:ph idx="1" type="body"/>
          </p:nvPr>
        </p:nvSpPr>
        <p:spPr>
          <a:xfrm>
            <a:off x="4572000" y="2620950"/>
            <a:ext cx="4260300" cy="21921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400"/>
              <a:t>What did you learn about your insect during this challenge?</a:t>
            </a:r>
            <a:endParaRPr sz="1400"/>
          </a:p>
        </p:txBody>
      </p:sp>
      <p:sp>
        <p:nvSpPr>
          <p:cNvPr id="89" name="Google Shape;89;p16"/>
          <p:cNvSpPr txBox="1"/>
          <p:nvPr>
            <p:ph idx="1" type="body"/>
          </p:nvPr>
        </p:nvSpPr>
        <p:spPr>
          <a:xfrm>
            <a:off x="4572000" y="863550"/>
            <a:ext cx="4260300" cy="1757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1200"/>
              </a:spcAft>
              <a:buNone/>
            </a:pPr>
            <a:r>
              <a:rPr lang="en" sz="1400"/>
              <a:t>How did you adapt your insect’s unconventional home to their specific needs?</a:t>
            </a:r>
            <a:endParaRPr sz="1400"/>
          </a:p>
        </p:txBody>
      </p:sp>
      <p:pic>
        <p:nvPicPr>
          <p:cNvPr id="90" name="Google Shape;90;p16"/>
          <p:cNvPicPr preferRelativeResize="0"/>
          <p:nvPr/>
        </p:nvPicPr>
        <p:blipFill>
          <a:blip r:embed="rId3">
            <a:alphaModFix/>
          </a:blip>
          <a:stretch>
            <a:fillRect/>
          </a:stretch>
        </p:blipFill>
        <p:spPr>
          <a:xfrm>
            <a:off x="7530925" y="-213250"/>
            <a:ext cx="2008474" cy="15520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lang="en" sz="2020">
                <a:latin typeface="Open Sans"/>
                <a:ea typeface="Open Sans"/>
                <a:cs typeface="Open Sans"/>
                <a:sym typeface="Open Sans"/>
              </a:rPr>
              <a:t>Project Sheet 3: </a:t>
            </a:r>
            <a:r>
              <a:rPr lang="en" sz="2020">
                <a:latin typeface="Open Sans"/>
                <a:ea typeface="Open Sans"/>
                <a:cs typeface="Open Sans"/>
                <a:sym typeface="Open Sans"/>
              </a:rPr>
              <a:t>Care for God’s Creation</a:t>
            </a:r>
            <a:endParaRPr sz="2020">
              <a:latin typeface="Open Sans"/>
              <a:ea typeface="Open Sans"/>
              <a:cs typeface="Open Sans"/>
              <a:sym typeface="Open Sans"/>
            </a:endParaRPr>
          </a:p>
        </p:txBody>
      </p:sp>
      <p:sp>
        <p:nvSpPr>
          <p:cNvPr id="96" name="Google Shape;96;p17"/>
          <p:cNvSpPr txBox="1"/>
          <p:nvPr>
            <p:ph idx="1" type="body"/>
          </p:nvPr>
        </p:nvSpPr>
        <p:spPr>
          <a:xfrm>
            <a:off x="311700" y="863550"/>
            <a:ext cx="8445600" cy="726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1200"/>
              </a:spcAft>
              <a:buNone/>
            </a:pPr>
            <a:r>
              <a:rPr lang="en" sz="1200"/>
              <a:t>We show our respect for the Creator by our stewardship of creation. Care for the earth is not just an Earth Day slogan, it is a requirement of our faith. We are called to protect people and the planet, living our faith in relationship with all of God’s creation. This environmental challenge has fundamental moral and ethical dimensions that cannot be ignored.</a:t>
            </a:r>
            <a:endParaRPr sz="1200"/>
          </a:p>
        </p:txBody>
      </p:sp>
      <p:sp>
        <p:nvSpPr>
          <p:cNvPr id="97" name="Google Shape;97;p17"/>
          <p:cNvSpPr txBox="1"/>
          <p:nvPr/>
        </p:nvSpPr>
        <p:spPr>
          <a:xfrm>
            <a:off x="311700" y="1507375"/>
            <a:ext cx="8445600" cy="35163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How could you teach others about your insect and what they can do to help preserve your insect’s natural habitat? </a:t>
            </a:r>
            <a:endParaRPr sz="1800">
              <a:solidFill>
                <a:schemeClr val="dk2"/>
              </a:solidFill>
            </a:endParaRPr>
          </a:p>
        </p:txBody>
      </p:sp>
      <p:pic>
        <p:nvPicPr>
          <p:cNvPr id="98" name="Google Shape;98;p17"/>
          <p:cNvPicPr preferRelativeResize="0"/>
          <p:nvPr/>
        </p:nvPicPr>
        <p:blipFill>
          <a:blip r:embed="rId3">
            <a:alphaModFix/>
          </a:blip>
          <a:stretch>
            <a:fillRect/>
          </a:stretch>
        </p:blipFill>
        <p:spPr>
          <a:xfrm>
            <a:off x="7331625" y="-44625"/>
            <a:ext cx="2008474" cy="1552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